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4" r:id="rId3"/>
    <p:sldId id="326" r:id="rId4"/>
    <p:sldId id="320" r:id="rId5"/>
    <p:sldId id="321" r:id="rId6"/>
    <p:sldId id="322" r:id="rId7"/>
    <p:sldId id="323" r:id="rId8"/>
    <p:sldId id="324" r:id="rId9"/>
    <p:sldId id="317" r:id="rId10"/>
    <p:sldId id="318" r:id="rId11"/>
    <p:sldId id="327" r:id="rId12"/>
    <p:sldId id="328" r:id="rId13"/>
    <p:sldId id="331" r:id="rId14"/>
    <p:sldId id="329" r:id="rId15"/>
    <p:sldId id="319" r:id="rId16"/>
    <p:sldId id="305" r:id="rId17"/>
    <p:sldId id="330" r:id="rId18"/>
    <p:sldId id="332" r:id="rId19"/>
    <p:sldId id="333" r:id="rId20"/>
    <p:sldId id="334" r:id="rId21"/>
    <p:sldId id="335" r:id="rId22"/>
    <p:sldId id="306" r:id="rId23"/>
    <p:sldId id="336" r:id="rId24"/>
    <p:sldId id="337" r:id="rId25"/>
    <p:sldId id="338" r:id="rId26"/>
    <p:sldId id="315" r:id="rId27"/>
    <p:sldId id="316" r:id="rId28"/>
    <p:sldId id="313" r:id="rId29"/>
    <p:sldId id="339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99"/>
    <a:srgbClr val="1A01CF"/>
    <a:srgbClr val="0000FF"/>
    <a:srgbClr val="70E82E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598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B3868-CABF-44BA-8C20-EC090FFC5886}" type="datetimeFigureOut">
              <a:rPr lang="uk-UA" smtClean="0"/>
              <a:pPr/>
              <a:t>04.02.2014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649F-0FF5-4261-A3BE-354BE2FDF11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649F-0FF5-4261-A3BE-354BE2FDF113}" type="slidenum">
              <a:rPr lang="uk-UA" smtClean="0"/>
              <a:pPr/>
              <a:t>1</a:t>
            </a:fld>
            <a:endParaRPr 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1649F-0FF5-4261-A3BE-354BE2FDF113}" type="slidenum">
              <a:rPr lang="uk-UA" smtClean="0"/>
              <a:pPr/>
              <a:t>18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80119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</a:t>
            </a:r>
            <a:r>
              <a:rPr lang="uk-UA" sz="4000" b="1" dirty="0" err="1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Анисівська</a:t>
            </a:r>
            <a:r>
              <a:rPr lang="uk-UA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uk-UA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         територіальна громада</a:t>
            </a:r>
            <a:endParaRPr lang="uk-UA" sz="4000" b="1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2448272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Загальні збори  представників громадян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Анисівської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 територіальної громади</a:t>
            </a:r>
          </a:p>
          <a:p>
            <a:endParaRPr lang="uk-UA" sz="2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</a:rPr>
              <a:t>ЗВІТ  СІЛЬСЬКОГО  ГОЛОВИ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uk-UA" sz="2400" b="1" i="1" dirty="0" smtClean="0">
                <a:solidFill>
                  <a:schemeClr val="tx1"/>
                </a:solidFill>
              </a:rPr>
              <a:t>за проведену роботу у 2013  році по виконанню завдань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uk-UA" sz="2400" b="1" i="1" dirty="0" smtClean="0">
                <a:solidFill>
                  <a:schemeClr val="tx1"/>
                </a:solidFill>
              </a:rPr>
              <a:t>по економічно - соціального розвитку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uk-UA" sz="2400" b="1" i="1" dirty="0" smtClean="0">
                <a:solidFill>
                  <a:schemeClr val="tx1"/>
                </a:solidFill>
              </a:rPr>
              <a:t>територіальної громади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с. </a:t>
            </a:r>
            <a:r>
              <a:rPr lang="uk-UA" sz="2400" b="1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Анисів</a:t>
            </a:r>
            <a:endParaRPr lang="uk-UA" sz="2400" b="1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5</a:t>
            </a:r>
            <a:r>
              <a:rPr lang="uk-UA" sz="1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лютого 2014 року</a:t>
            </a: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митрий\Desktop\флаг (окончательный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122457" cy="1357322"/>
          </a:xfrm>
          <a:prstGeom prst="rect">
            <a:avLst/>
          </a:prstGeom>
          <a:noFill/>
        </p:spPr>
      </p:pic>
      <p:pic>
        <p:nvPicPr>
          <p:cNvPr id="4" name="Picture 2" descr="C:\Users\Дмитрий\Desktop\Анисів\Anisov_co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700" y="142853"/>
            <a:ext cx="1107287" cy="157163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Коробка Сергій Іванович</a:t>
            </a:r>
            <a:endParaRPr lang="en-US" dirty="0" smtClean="0"/>
          </a:p>
          <a:p>
            <a:r>
              <a:rPr lang="uk-UA" b="1" dirty="0" smtClean="0"/>
              <a:t>Коробка Михайло Іванович</a:t>
            </a:r>
          </a:p>
          <a:p>
            <a:r>
              <a:rPr lang="uk-UA" b="1" dirty="0" smtClean="0"/>
              <a:t>Куча Тетяна Михайлівна</a:t>
            </a:r>
          </a:p>
          <a:p>
            <a:r>
              <a:rPr lang="uk-UA" b="1" dirty="0" smtClean="0"/>
              <a:t>Лугова Олександра Іванівна </a:t>
            </a:r>
          </a:p>
          <a:p>
            <a:r>
              <a:rPr lang="uk-UA" b="1" dirty="0" err="1" smtClean="0"/>
              <a:t>Фурс</a:t>
            </a:r>
            <a:r>
              <a:rPr lang="uk-UA" b="1" dirty="0" smtClean="0"/>
              <a:t> Наталія Миколаївна</a:t>
            </a:r>
          </a:p>
          <a:p>
            <a:r>
              <a:rPr lang="uk-UA" b="1" dirty="0" err="1" smtClean="0"/>
              <a:t>Хромець</a:t>
            </a:r>
            <a:r>
              <a:rPr lang="uk-UA" b="1" dirty="0" smtClean="0"/>
              <a:t> Надія Борисівна</a:t>
            </a:r>
          </a:p>
          <a:p>
            <a:r>
              <a:rPr lang="uk-UA" b="1" dirty="0" err="1" smtClean="0"/>
              <a:t>Чоботок</a:t>
            </a:r>
            <a:r>
              <a:rPr lang="uk-UA" b="1" dirty="0" smtClean="0"/>
              <a:t> Микола Миколайович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6600"/>
                </a:solidFill>
              </a:rPr>
              <a:t/>
            </a:r>
            <a:br>
              <a:rPr lang="uk-UA" b="1" dirty="0" smtClean="0">
                <a:solidFill>
                  <a:srgbClr val="FF6600"/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Депутатський склад</a:t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територіальної громади</a:t>
            </a:r>
            <a:r>
              <a:rPr lang="uk-UA" b="1" dirty="0" smtClean="0">
                <a:solidFill>
                  <a:srgbClr val="FF6600"/>
                </a:solidFill>
              </a:rPr>
              <a:t/>
            </a:r>
            <a:br>
              <a:rPr lang="uk-UA" b="1" dirty="0" smtClean="0">
                <a:solidFill>
                  <a:srgbClr val="FF6600"/>
                </a:solidFill>
              </a:rPr>
            </a:br>
            <a:endParaRPr lang="uk-UA" dirty="0"/>
          </a:p>
        </p:txBody>
      </p:sp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9831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Проведено 7 сесій сільської ради, прийнято 93 рішення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uk-UA" sz="4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Проведено 20 засідань виконавчого комітету,  прийнято 167 рішень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митрий\Desktop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714776" cy="3429024"/>
          </a:xfrm>
          <a:prstGeom prst="rect">
            <a:avLst/>
          </a:prstGeom>
          <a:noFill/>
        </p:spPr>
      </p:pic>
      <p:pic>
        <p:nvPicPr>
          <p:cNvPr id="12291" name="Picture 3" descr="C:\Users\Дмитрий\Desktop\98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87648"/>
            <a:ext cx="3500430" cy="2870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Робота зі зверненнями громадян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10715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uk-UA" sz="4800" b="1" i="1" dirty="0" smtClean="0">
              <a:solidFill>
                <a:srgbClr val="CC00CC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uk-UA" sz="4800" b="1" i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uk-UA" sz="4800" b="1" i="1" dirty="0" smtClean="0">
              <a:solidFill>
                <a:srgbClr val="CC00CC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uk-UA" sz="4800" b="1" i="1" dirty="0" smtClean="0">
              <a:solidFill>
                <a:srgbClr val="CC00CC"/>
              </a:solidFill>
            </a:endParaRPr>
          </a:p>
          <a:p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29190" y="1357298"/>
          <a:ext cx="4214810" cy="2804160"/>
        </p:xfrm>
        <a:graphic>
          <a:graphicData uri="http://schemas.openxmlformats.org/drawingml/2006/table">
            <a:tbl>
              <a:tblPr/>
              <a:tblGrid>
                <a:gridCol w="4214810"/>
              </a:tblGrid>
              <a:tr h="2571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b="1" i="1" dirty="0" smtClean="0">
                          <a:solidFill>
                            <a:srgbClr val="CC00CC"/>
                          </a:solidFill>
                        </a:rPr>
                        <a:t>Надійшло 137 усних та  письмових звернень</a:t>
                      </a:r>
                    </a:p>
                    <a:p>
                      <a:endParaRPr lang="uk-U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8000" b="1" dirty="0" smtClean="0">
                <a:solidFill>
                  <a:srgbClr val="0000FF"/>
                </a:solidFill>
              </a:rPr>
              <a:t>Соціальний захист населення</a:t>
            </a:r>
            <a:endParaRPr lang="en-US" sz="8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Акція </a:t>
            </a:r>
            <a:r>
              <a:rPr lang="uk-UA" dirty="0" err="1" smtClean="0"/>
              <a:t>“Даруймо</a:t>
            </a:r>
            <a:r>
              <a:rPr lang="uk-UA" dirty="0" smtClean="0"/>
              <a:t> радість </a:t>
            </a:r>
            <a:r>
              <a:rPr lang="uk-UA" dirty="0" err="1" smtClean="0"/>
              <a:t>дітям”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CC00FF"/>
                </a:solidFill>
              </a:rPr>
              <a:t>Проведена за рахунок спонсорської допомоги </a:t>
            </a:r>
            <a:r>
              <a:rPr lang="uk-UA" b="1" dirty="0" err="1" smtClean="0">
                <a:solidFill>
                  <a:srgbClr val="CC00FF"/>
                </a:solidFill>
              </a:rPr>
              <a:t>суб</a:t>
            </a:r>
            <a:r>
              <a:rPr lang="en-US" b="1" dirty="0" smtClean="0">
                <a:solidFill>
                  <a:srgbClr val="CC00FF"/>
                </a:solidFill>
              </a:rPr>
              <a:t>’</a:t>
            </a:r>
            <a:r>
              <a:rPr lang="uk-UA" b="1" dirty="0" err="1" smtClean="0">
                <a:solidFill>
                  <a:srgbClr val="CC00FF"/>
                </a:solidFill>
              </a:rPr>
              <a:t>єктів</a:t>
            </a:r>
            <a:r>
              <a:rPr lang="uk-UA" b="1" dirty="0" smtClean="0">
                <a:solidFill>
                  <a:srgbClr val="CC00FF"/>
                </a:solidFill>
              </a:rPr>
              <a:t> господарювання:</a:t>
            </a:r>
          </a:p>
          <a:p>
            <a:pPr algn="ctr">
              <a:buNone/>
            </a:pPr>
            <a:r>
              <a:rPr lang="uk-UA" b="1" dirty="0" smtClean="0"/>
              <a:t>Стельмаха Юрія</a:t>
            </a:r>
          </a:p>
          <a:p>
            <a:pPr algn="ctr">
              <a:buNone/>
            </a:pPr>
            <a:r>
              <a:rPr lang="uk-UA" b="1" dirty="0" smtClean="0"/>
              <a:t>Коробки Сергія</a:t>
            </a:r>
          </a:p>
          <a:p>
            <a:pPr algn="ctr">
              <a:buNone/>
            </a:pPr>
            <a:r>
              <a:rPr lang="uk-UA" b="1" dirty="0" smtClean="0"/>
              <a:t>Ткаченка Григорія</a:t>
            </a:r>
          </a:p>
          <a:p>
            <a:pPr algn="ctr">
              <a:buNone/>
            </a:pPr>
            <a:r>
              <a:rPr lang="uk-UA" b="1" dirty="0" err="1" smtClean="0"/>
              <a:t>Раємського</a:t>
            </a:r>
            <a:r>
              <a:rPr lang="uk-UA" b="1" dirty="0" smtClean="0"/>
              <a:t> Володимира</a:t>
            </a:r>
          </a:p>
          <a:p>
            <a:pPr algn="ctr">
              <a:buNone/>
            </a:pPr>
            <a:r>
              <a:rPr lang="uk-UA" b="1" dirty="0" smtClean="0"/>
              <a:t>Мірошник Олени</a:t>
            </a:r>
          </a:p>
          <a:p>
            <a:pPr algn="ctr">
              <a:buNone/>
            </a:pPr>
            <a:r>
              <a:rPr lang="uk-UA" b="1" dirty="0" smtClean="0"/>
              <a:t>Постола Володимира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85860"/>
            <a:ext cx="83582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CC00FF"/>
                </a:solidFill>
              </a:rPr>
              <a:t>Торгівельне обслуговування населення</a:t>
            </a:r>
          </a:p>
          <a:p>
            <a:pPr algn="ctr"/>
            <a:endParaRPr lang="en-US" sz="3600" b="1" dirty="0">
              <a:latin typeface="Berlin Sans FB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480" y="42860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0"/>
            <a:ext cx="5868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Bookman Old Style" pitchFamily="18" charset="0"/>
              </a:rPr>
              <a:t>Об‘єкти торгівлі</a:t>
            </a:r>
            <a:endParaRPr lang="uk-UA" sz="4000" b="1" dirty="0">
              <a:latin typeface="Bookman Old Style" pitchFamily="18" charset="0"/>
            </a:endParaRPr>
          </a:p>
        </p:txBody>
      </p:sp>
      <p:pic>
        <p:nvPicPr>
          <p:cNvPr id="3074" name="Picture 2" descr="C:\Users\Дмитрий\Desktop\Анисів\Анисівська сільська рада\фото\SDC13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7"/>
            <a:ext cx="4286280" cy="3617145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Анисів\Анисівська сільська рада\фото\SDC135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04590"/>
            <a:ext cx="4286280" cy="2653410"/>
          </a:xfrm>
          <a:prstGeom prst="rect">
            <a:avLst/>
          </a:prstGeom>
          <a:noFill/>
        </p:spPr>
      </p:pic>
      <p:pic>
        <p:nvPicPr>
          <p:cNvPr id="3076" name="Picture 4" descr="C:\Users\Дмитрий\Desktop\Анисів\Анисівська сільська рада\фото\SDC135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642918"/>
            <a:ext cx="4429156" cy="35291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9536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500439"/>
            <a:ext cx="447674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89744"/>
            <a:ext cx="4500562" cy="336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48" y="500042"/>
          <a:ext cx="4857752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2"/>
              </a:tblGrid>
              <a:tr h="2357454">
                <a:tc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rgbClr val="0000FF"/>
                          </a:solidFill>
                        </a:rPr>
                        <a:t>Медичне обслуговування населення</a:t>
                      </a:r>
                      <a:endParaRPr lang="en-US" sz="4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11000" contrast="-51000"/>
          </a:blip>
          <a:srcRect/>
          <a:stretch>
            <a:fillRect/>
          </a:stretch>
        </p:blipFill>
        <p:spPr bwMode="auto">
          <a:xfrm>
            <a:off x="0" y="-1"/>
            <a:ext cx="9144000" cy="684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14480" y="1397000"/>
          <a:ext cx="6715172" cy="303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3032132">
                <a:tc>
                  <a:txBody>
                    <a:bodyPr/>
                    <a:lstStyle/>
                    <a:p>
                      <a:pPr algn="ctr"/>
                      <a:r>
                        <a:rPr lang="uk-UA" sz="16600" dirty="0" smtClean="0">
                          <a:solidFill>
                            <a:srgbClr val="70E82E"/>
                          </a:solidFill>
                        </a:rPr>
                        <a:t>Освіта</a:t>
                      </a:r>
                      <a:endParaRPr lang="en-US" sz="16600" dirty="0">
                        <a:solidFill>
                          <a:srgbClr val="70E82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331038"/>
            <a:ext cx="3714744" cy="352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357562"/>
            <a:ext cx="4714876" cy="353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0208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4876" y="357166"/>
          <a:ext cx="378621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2857520"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0000FF"/>
                          </a:solidFill>
                        </a:rPr>
                        <a:t>В закладах освіти навчається 115 учнів</a:t>
                      </a:r>
                      <a:endParaRPr lang="en-US" sz="4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972320" cy="1368412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  <a:latin typeface="Bookman Old Style" pitchFamily="18" charset="0"/>
              </a:rPr>
              <a:t>Чисельність населення</a:t>
            </a:r>
            <a:endParaRPr lang="en-US" sz="4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Picture 2" descr="C:\Users\Дмитрий\Desktop\флаг (окончательный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3852" cy="1071546"/>
          </a:xfrm>
          <a:prstGeom prst="rect">
            <a:avLst/>
          </a:prstGeom>
          <a:noFill/>
        </p:spPr>
      </p:pic>
      <p:pic>
        <p:nvPicPr>
          <p:cNvPr id="5" name="Picture 2" descr="C:\Users\Дмитрий\Desktop\Анисів\Anisov_co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9" y="0"/>
            <a:ext cx="928662" cy="13181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214423"/>
          <a:ext cx="8001056" cy="3625242"/>
        </p:xfrm>
        <a:graphic>
          <a:graphicData uri="http://schemas.openxmlformats.org/drawingml/2006/table">
            <a:tbl>
              <a:tblPr/>
              <a:tblGrid>
                <a:gridCol w="5612110"/>
                <a:gridCol w="2388946"/>
              </a:tblGrid>
              <a:tr h="78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Станом на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01.01.2014р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3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latin typeface="Times New Roman"/>
                          <a:ea typeface="Times New Roman"/>
                          <a:cs typeface="Times New Roman"/>
                        </a:rPr>
                        <a:t>Всього </a:t>
                      </a:r>
                      <a:endParaRPr lang="en-US" sz="2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в т.ч.  </a:t>
                      </a:r>
                      <a:r>
                        <a:rPr lang="uk-UA" sz="2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с.Анисів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1395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с. </a:t>
                      </a:r>
                      <a:r>
                        <a:rPr lang="uk-UA" sz="2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Лукашівка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419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Із них: дітей віком до 18 років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громадян пенсійного віку 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735</a:t>
                      </a:r>
                      <a:endParaRPr lang="en-U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60"/>
            <a:ext cx="269572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857760"/>
            <a:ext cx="285752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857760"/>
            <a:ext cx="307180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48058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E:\Лена Doc\Маятіна робота\Фото_22.11.2013\SAM_6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71810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39878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Рисунок 5" descr="E:\Лена Doc\Маятіна робота\Фото_22.11.2013\SAM_6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1" cy="270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4891373"/>
            <a:ext cx="3214678" cy="196662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357166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6600" b="0" dirty="0" smtClean="0">
                          <a:solidFill>
                            <a:srgbClr val="0000FF"/>
                          </a:solidFill>
                        </a:rPr>
                        <a:t>Спортивне життя громади </a:t>
                      </a:r>
                      <a:endParaRPr lang="en-US" sz="6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Users\Дмитрий\Desktop\DSCN3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428868"/>
            <a:ext cx="3214678" cy="2411007"/>
          </a:xfrm>
          <a:prstGeom prst="rect">
            <a:avLst/>
          </a:prstGeom>
          <a:noFill/>
        </p:spPr>
      </p:pic>
      <p:pic>
        <p:nvPicPr>
          <p:cNvPr id="1027" name="Picture 3" descr="C:\Users\Дмитрий\Desktop\DSCN3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4357686" cy="32682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428604"/>
            <a:ext cx="55006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Анисів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виконавчим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комітетом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сільської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загальноосвітньої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тренерами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районної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ДЮСШ «Колос», депутатами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районної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ради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Федерація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футболу» в рамках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Всеукраінського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місячника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"Спорт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турбота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провели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впорядкування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спортивних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прилеглої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Дмитрий\Desktop\Анисів\m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182967" cy="3182967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429132"/>
          <a:ext cx="9144000" cy="274701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747016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Спільними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зусиллями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пофарбовано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спортивні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знаряддя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проведений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капітальний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ремонт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місць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глядачів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впорядковане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футбольне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поле, прибрана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територія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 </a:t>
                      </a:r>
                    </a:p>
                    <a:p>
                      <a:pPr algn="just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Впорядкування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спортивних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споруд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здійснили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кошти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місцевого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бюджету. </a:t>
                      </a:r>
                    </a:p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contrast="-59000"/>
          </a:blip>
          <a:srcRect/>
          <a:stretch>
            <a:fillRect/>
          </a:stretch>
        </p:blipFill>
        <p:spPr bwMode="auto">
          <a:xfrm>
            <a:off x="-40710" y="0"/>
            <a:ext cx="918471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1357298"/>
          <a:ext cx="7620000" cy="417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4175140">
                <a:tc>
                  <a:txBody>
                    <a:bodyPr/>
                    <a:lstStyle/>
                    <a:p>
                      <a:pPr algn="ctr"/>
                      <a:r>
                        <a:rPr lang="uk-UA" sz="8000" dirty="0" smtClean="0">
                          <a:solidFill>
                            <a:srgbClr val="0070C0"/>
                          </a:solidFill>
                        </a:rPr>
                        <a:t>Культурно-масове</a:t>
                      </a:r>
                      <a:r>
                        <a:rPr lang="uk-UA" sz="8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uk-UA" sz="8000" dirty="0" smtClean="0">
                          <a:solidFill>
                            <a:srgbClr val="0070C0"/>
                          </a:solidFill>
                        </a:rPr>
                        <a:t> життя громади</a:t>
                      </a:r>
                      <a:endParaRPr lang="en-US" sz="8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876"/>
            <a:ext cx="492919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5758"/>
            <a:ext cx="4143372" cy="251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14290"/>
            <a:ext cx="2428891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86058"/>
            <a:ext cx="49530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50" y="3714752"/>
            <a:ext cx="419099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Алея </a:t>
            </a:r>
            <a:r>
              <a:rPr lang="ru-RU" b="1" i="1" dirty="0" err="1" smtClean="0">
                <a:solidFill>
                  <a:srgbClr val="7030A0"/>
                </a:solidFill>
              </a:rPr>
              <a:t>Героїв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Соціалістичної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праці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Admin\Рабочий стол\Анисов_ 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429684" cy="50413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Свято-Вознесенська церква </a:t>
            </a:r>
            <a:r>
              <a:rPr lang="uk-UA" dirty="0" err="1" smtClean="0"/>
              <a:t>с.Лукашівка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643866" cy="503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-32000"/>
          </a:blip>
          <a:srcRect/>
          <a:stretch>
            <a:fillRect/>
          </a:stretch>
        </p:blipFill>
        <p:spPr bwMode="auto">
          <a:xfrm>
            <a:off x="1" y="0"/>
            <a:ext cx="9143999" cy="688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85728"/>
          <a:ext cx="814393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3817950">
                <a:tc>
                  <a:txBody>
                    <a:bodyPr/>
                    <a:lstStyle/>
                    <a:p>
                      <a:pPr algn="ctr"/>
                      <a:r>
                        <a:rPr lang="uk-UA" sz="6600" i="1" dirty="0" smtClean="0">
                          <a:solidFill>
                            <a:srgbClr val="1A01CF"/>
                          </a:solidFill>
                        </a:rPr>
                        <a:t>Транспортне обслуговування</a:t>
                      </a:r>
                    </a:p>
                    <a:p>
                      <a:pPr algn="ctr"/>
                      <a:endParaRPr lang="uk-UA" sz="6600" i="1" dirty="0" smtClean="0">
                        <a:solidFill>
                          <a:srgbClr val="1A01CF"/>
                        </a:solidFill>
                      </a:endParaRPr>
                    </a:p>
                    <a:p>
                      <a:pPr algn="ctr"/>
                      <a:r>
                        <a:rPr lang="uk-UA" sz="6600" i="1" dirty="0" smtClean="0">
                          <a:solidFill>
                            <a:srgbClr val="1A01CF"/>
                          </a:solidFill>
                        </a:rPr>
                        <a:t> населення</a:t>
                      </a:r>
                      <a:endParaRPr lang="en-US" sz="6600" i="1" dirty="0">
                        <a:solidFill>
                          <a:srgbClr val="1A01C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1397000"/>
          <a:ext cx="771530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>
                          <a:solidFill>
                            <a:srgbClr val="CC00FF"/>
                          </a:solidFill>
                        </a:rPr>
                        <a:t>Благоустрій населених пунктів</a:t>
                      </a:r>
                      <a:endParaRPr lang="en-US" sz="7200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3757610" cy="725470"/>
          </a:xfrm>
        </p:spPr>
        <p:txBody>
          <a:bodyPr>
            <a:normAutofit/>
          </a:bodyPr>
          <a:lstStyle/>
          <a:p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357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500" b="1" i="1" dirty="0" smtClean="0">
                <a:solidFill>
                  <a:srgbClr val="0000FF"/>
                </a:solidFill>
                <a:latin typeface="Century Schoolbook" pitchFamily="18" charset="0"/>
              </a:rPr>
              <a:t>Народилося </a:t>
            </a:r>
          </a:p>
          <a:p>
            <a:pPr marL="0" indent="0" algn="ctr">
              <a:buNone/>
            </a:pPr>
            <a:r>
              <a:rPr lang="uk-UA" sz="3500" b="1" i="1" dirty="0" smtClean="0">
                <a:solidFill>
                  <a:srgbClr val="0000FF"/>
                </a:solidFill>
                <a:latin typeface="Century Schoolbook" pitchFamily="18" charset="0"/>
              </a:rPr>
              <a:t>у     </a:t>
            </a:r>
            <a:r>
              <a:rPr lang="uk-UA" sz="3500" b="1" i="1" dirty="0" err="1" smtClean="0">
                <a:solidFill>
                  <a:srgbClr val="0000FF"/>
                </a:solidFill>
                <a:latin typeface="Century Schoolbook" pitchFamily="18" charset="0"/>
              </a:rPr>
              <a:t>у</a:t>
            </a:r>
            <a:r>
              <a:rPr lang="uk-UA" sz="3500" b="1" i="1" dirty="0" smtClean="0">
                <a:solidFill>
                  <a:srgbClr val="0000FF"/>
                </a:solidFill>
                <a:latin typeface="Century Schoolbook" pitchFamily="18" charset="0"/>
              </a:rPr>
              <a:t> 2013 році – 13 дітей                      </a:t>
            </a:r>
          </a:p>
          <a:p>
            <a:pPr algn="ctr">
              <a:buNone/>
            </a:pPr>
            <a:endParaRPr lang="uk-UA" sz="3900" b="1" i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>
              <a:buNone/>
            </a:pPr>
            <a:r>
              <a:rPr lang="uk-UA" sz="3900" b="1" i="1" dirty="0" smtClean="0">
                <a:solidFill>
                  <a:srgbClr val="FFFF00"/>
                </a:solidFill>
                <a:latin typeface="Century Schoolbook" pitchFamily="18" charset="0"/>
              </a:rPr>
              <a:t>Зареєстровано 1 шлюб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33CC33"/>
                </a:solidFill>
                <a:latin typeface="Arial" charset="0"/>
              </a:rPr>
              <a:t>             </a:t>
            </a:r>
          </a:p>
          <a:p>
            <a:endParaRPr lang="uk-UA" dirty="0"/>
          </a:p>
        </p:txBody>
      </p:sp>
      <p:pic>
        <p:nvPicPr>
          <p:cNvPr id="7170" name="Picture 2" descr="C:\Users\Дмитрий\Desktop\zags_rebeno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49855" cy="2500306"/>
          </a:xfrm>
          <a:prstGeom prst="rect">
            <a:avLst/>
          </a:prstGeom>
          <a:noFill/>
        </p:spPr>
      </p:pic>
      <p:pic>
        <p:nvPicPr>
          <p:cNvPr id="7171" name="Picture 3" descr="C:\Users\Дмитрий\Desktop\0a15c68d71c1ad56cfbd8a22078da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8828" y="0"/>
            <a:ext cx="3235172" cy="2500306"/>
          </a:xfrm>
          <a:prstGeom prst="rect">
            <a:avLst/>
          </a:prstGeom>
          <a:noFill/>
        </p:spPr>
      </p:pic>
      <p:pic>
        <p:nvPicPr>
          <p:cNvPr id="7172" name="Picture 4" descr="C:\Users\Дмитрий\Desktop\6191235f03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4298" y="0"/>
            <a:ext cx="3313034" cy="2500305"/>
          </a:xfrm>
          <a:prstGeom prst="rect">
            <a:avLst/>
          </a:prstGeom>
          <a:noFill/>
        </p:spPr>
      </p:pic>
      <p:pic>
        <p:nvPicPr>
          <p:cNvPr id="7174" name="Picture 6" descr="C:\Users\Дмитрий\Desktop\dvorets_brakosochetaniya_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5963" y="4786322"/>
            <a:ext cx="1378035" cy="2071678"/>
          </a:xfrm>
          <a:prstGeom prst="rect">
            <a:avLst/>
          </a:prstGeom>
          <a:noFill/>
        </p:spPr>
      </p:pic>
      <p:pic>
        <p:nvPicPr>
          <p:cNvPr id="7175" name="Picture 7" descr="C:\Users\Дмитрий\Desktop\ca998cc865a78d7747e880dc81aa5e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2400278" cy="1500174"/>
          </a:xfrm>
          <a:prstGeom prst="rect">
            <a:avLst/>
          </a:prstGeom>
          <a:noFill/>
        </p:spPr>
      </p:pic>
      <p:pic>
        <p:nvPicPr>
          <p:cNvPr id="7176" name="Picture 8" descr="C:\Users\Дмитрий\Desktop\65934287_0_1b5bc_6ce6511a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7497"/>
            <a:ext cx="2286015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24208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Bookman Old Style" pitchFamily="18" charset="0"/>
              </a:rPr>
              <a:t>Дякую за увагу!</a:t>
            </a:r>
            <a:endParaRPr lang="uk-UA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</a:rPr>
              <a:t>Об</a:t>
            </a:r>
            <a:r>
              <a:rPr lang="en-US" sz="4000" b="1" dirty="0" smtClean="0">
                <a:solidFill>
                  <a:srgbClr val="0000FF"/>
                </a:solidFill>
              </a:rPr>
              <a:t>’</a:t>
            </a:r>
            <a:r>
              <a:rPr lang="uk-UA" sz="4000" b="1" dirty="0" err="1" smtClean="0">
                <a:solidFill>
                  <a:srgbClr val="0000FF"/>
                </a:solidFill>
              </a:rPr>
              <a:t>єкти</a:t>
            </a:r>
            <a:r>
              <a:rPr lang="uk-UA" sz="4000" b="1" dirty="0" smtClean="0">
                <a:solidFill>
                  <a:srgbClr val="0000FF"/>
                </a:solidFill>
              </a:rPr>
              <a:t> соціальної інфраструктури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50368"/>
            <a:ext cx="3286148" cy="245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000504"/>
            <a:ext cx="3674648" cy="275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214422"/>
            <a:ext cx="34363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9979" y="428604"/>
            <a:ext cx="88340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Сільськогосподарські підприємства, що розташовані на території сільської ради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2214554"/>
          <a:ext cx="8358246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964413">
                <a:tc>
                  <a:txBody>
                    <a:bodyPr/>
                    <a:lstStyle/>
                    <a:p>
                      <a:r>
                        <a:rPr lang="uk-UA" sz="4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</a:t>
                      </a:r>
                      <a:r>
                        <a:rPr lang="uk-UA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4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ім.Герасименка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uk-UA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  «Роса»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uk-UA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 «</a:t>
                      </a:r>
                      <a:r>
                        <a:rPr lang="uk-UA" sz="4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Напорівське</a:t>
                      </a:r>
                      <a:r>
                        <a:rPr lang="uk-UA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uk-UA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 «</a:t>
                      </a:r>
                      <a:r>
                        <a:rPr lang="uk-UA" sz="4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Стевія</a:t>
                      </a:r>
                      <a:r>
                        <a:rPr lang="uk-UA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7535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Укладені договори оренди землі </a:t>
            </a:r>
            <a:endParaRPr lang="en-US" sz="3600" dirty="0">
              <a:solidFill>
                <a:srgbClr val="00B0F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643049"/>
          <a:ext cx="7500990" cy="3672614"/>
        </p:xfrm>
        <a:graphic>
          <a:graphicData uri="http://schemas.openxmlformats.org/drawingml/2006/table">
            <a:tbl>
              <a:tblPr/>
              <a:tblGrid>
                <a:gridCol w="5415311"/>
                <a:gridCol w="2085679"/>
              </a:tblGrid>
              <a:tr h="7858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Суб’єкт </a:t>
                      </a:r>
                      <a:r>
                        <a:rPr lang="uk-UA" sz="2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господарювання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Площа, га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3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ПОП</a:t>
                      </a:r>
                      <a:r>
                        <a:rPr lang="uk-UA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3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ім.Герасименка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292,82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7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3200" dirty="0">
                          <a:latin typeface="Times New Roman"/>
                          <a:ea typeface="Times New Roman"/>
                          <a:cs typeface="Times New Roman"/>
                        </a:rPr>
                        <a:t>ФГ «</a:t>
                      </a:r>
                      <a:r>
                        <a:rPr lang="uk-UA" sz="3200" dirty="0" err="1">
                          <a:latin typeface="Times New Roman"/>
                          <a:ea typeface="Times New Roman"/>
                          <a:cs typeface="Times New Roman"/>
                        </a:rPr>
                        <a:t>Напорівське</a:t>
                      </a:r>
                      <a:r>
                        <a:rPr lang="uk-UA" sz="3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137,95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2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3200" dirty="0">
                          <a:latin typeface="Times New Roman"/>
                          <a:ea typeface="Times New Roman"/>
                          <a:cs typeface="Times New Roman"/>
                        </a:rPr>
                        <a:t>СФГ «Роса»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68,81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70723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Договори оренди земельних ділянок укладено з 736 власниками</a:t>
            </a:r>
          </a:p>
          <a:p>
            <a:endParaRPr lang="uk-UA" sz="4000" b="1" dirty="0" smtClean="0"/>
          </a:p>
          <a:p>
            <a:r>
              <a:rPr lang="uk-UA" sz="4000" b="1" dirty="0" smtClean="0"/>
              <a:t>Середній розмір орендної плати - 3% від  загальної вартості орендованої землі</a:t>
            </a:r>
            <a:endParaRPr lang="en-US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митрий\Desktop\26986973_1213213629_58260_main.jpg"/>
          <p:cNvPicPr>
            <a:picLocks noChangeAspect="1" noChangeArrowheads="1"/>
          </p:cNvPicPr>
          <p:nvPr/>
        </p:nvPicPr>
        <p:blipFill>
          <a:blip r:embed="rId2">
            <a:lum bright="26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54" y="42860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1A01CF"/>
                </a:solidFill>
              </a:rPr>
              <a:t>Доходна частина бюджету </a:t>
            </a:r>
          </a:p>
          <a:p>
            <a:pPr algn="ctr"/>
            <a:r>
              <a:rPr lang="uk-UA" sz="3600" b="1" dirty="0" smtClean="0">
                <a:solidFill>
                  <a:srgbClr val="1A01CF"/>
                </a:solidFill>
              </a:rPr>
              <a:t>сільської ради </a:t>
            </a:r>
            <a:endParaRPr lang="en-US" sz="3600" b="1" dirty="0">
              <a:solidFill>
                <a:srgbClr val="1A01C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643051"/>
          <a:ext cx="7715304" cy="4582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3500462"/>
              </a:tblGrid>
              <a:tr h="39814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Надходження, грн.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96754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податок з доходів фізичних осіб 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91536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96754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плата за оренду земель запасу і резервного фонду 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66626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98145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місцеві податки і збори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4216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фіксований сільськогосподарський податок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14908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плата за спеціальне використання лісових ресурсів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2951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98145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єдиний податок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111684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err="1" smtClean="0"/>
              <a:t>Голич</a:t>
            </a:r>
            <a:r>
              <a:rPr lang="uk-UA" b="1" dirty="0" smtClean="0"/>
              <a:t> Іван Миронович</a:t>
            </a:r>
          </a:p>
          <a:p>
            <a:r>
              <a:rPr lang="uk-UA" b="1" dirty="0" err="1" smtClean="0"/>
              <a:t>Герасименко</a:t>
            </a:r>
            <a:r>
              <a:rPr lang="uk-UA" b="1" dirty="0" smtClean="0"/>
              <a:t> Людмила Миколаївна</a:t>
            </a:r>
            <a:endParaRPr lang="en-US" dirty="0" smtClean="0"/>
          </a:p>
          <a:p>
            <a:r>
              <a:rPr lang="uk-UA" b="1" dirty="0" err="1" smtClean="0"/>
              <a:t>Герасименко</a:t>
            </a:r>
            <a:r>
              <a:rPr lang="uk-UA" b="1" dirty="0" smtClean="0"/>
              <a:t>  Наталія Олексіївна</a:t>
            </a:r>
          </a:p>
          <a:p>
            <a:r>
              <a:rPr lang="uk-UA" b="1" dirty="0" err="1" smtClean="0"/>
              <a:t>Дергунова</a:t>
            </a:r>
            <a:r>
              <a:rPr lang="uk-UA" b="1" dirty="0" smtClean="0"/>
              <a:t> Наталія Михайлівна</a:t>
            </a:r>
          </a:p>
          <a:p>
            <a:r>
              <a:rPr lang="uk-UA" b="1" dirty="0" err="1" smtClean="0"/>
              <a:t>Звонник</a:t>
            </a:r>
            <a:r>
              <a:rPr lang="uk-UA" b="1" dirty="0" smtClean="0"/>
              <a:t> Анатолій Леонідович</a:t>
            </a:r>
          </a:p>
          <a:p>
            <a:r>
              <a:rPr lang="uk-UA" b="1" dirty="0" err="1" smtClean="0"/>
              <a:t>Зібров</a:t>
            </a:r>
            <a:r>
              <a:rPr lang="uk-UA" b="1" dirty="0" smtClean="0"/>
              <a:t> Ігор Анатолійович</a:t>
            </a:r>
          </a:p>
          <a:p>
            <a:r>
              <a:rPr lang="uk-UA" b="1" dirty="0" smtClean="0"/>
              <a:t>Каракуль Микола Миколайович</a:t>
            </a:r>
          </a:p>
          <a:p>
            <a:r>
              <a:rPr lang="uk-UA" b="1" dirty="0" err="1" smtClean="0"/>
              <a:t>Копалко</a:t>
            </a:r>
            <a:r>
              <a:rPr lang="uk-UA" b="1" dirty="0" smtClean="0"/>
              <a:t> Петро Васильович </a:t>
            </a:r>
          </a:p>
          <a:p>
            <a:pPr>
              <a:buNone/>
            </a:pPr>
            <a:endParaRPr lang="uk-UA" b="1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6600"/>
                </a:solidFill>
              </a:rPr>
              <a:t/>
            </a:r>
            <a:br>
              <a:rPr lang="uk-UA" b="1" dirty="0" smtClean="0">
                <a:solidFill>
                  <a:srgbClr val="FF6600"/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Депутатський склад</a:t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територіальної громади</a:t>
            </a:r>
            <a:r>
              <a:rPr lang="uk-UA" b="1" dirty="0" smtClean="0">
                <a:solidFill>
                  <a:srgbClr val="FF6600"/>
                </a:solidFill>
              </a:rPr>
              <a:t/>
            </a:r>
            <a:br>
              <a:rPr lang="uk-UA" b="1" dirty="0" smtClean="0">
                <a:solidFill>
                  <a:srgbClr val="FF6600"/>
                </a:solidFill>
              </a:rPr>
            </a:br>
            <a:endParaRPr lang="uk-UA" dirty="0"/>
          </a:p>
        </p:txBody>
      </p:sp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</TotalTime>
  <Words>357</Words>
  <Application>Microsoft Office PowerPoint</Application>
  <PresentationFormat>Экран (4:3)</PresentationFormat>
  <Paragraphs>116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           Анисівська            територіальна громада</vt:lpstr>
      <vt:lpstr>Чисельність населення</vt:lpstr>
      <vt:lpstr>Слайд 3</vt:lpstr>
      <vt:lpstr>Об’єкти соціальної інфраструктури</vt:lpstr>
      <vt:lpstr>Слайд 5</vt:lpstr>
      <vt:lpstr>Слайд 6</vt:lpstr>
      <vt:lpstr>Слайд 7</vt:lpstr>
      <vt:lpstr>Слайд 8</vt:lpstr>
      <vt:lpstr> Депутатський склад територіальної громади </vt:lpstr>
      <vt:lpstr> Депутатський склад територіальної громади </vt:lpstr>
      <vt:lpstr>Слайд 11</vt:lpstr>
      <vt:lpstr>Робота зі зверненнями громадян</vt:lpstr>
      <vt:lpstr>Слайд 13</vt:lpstr>
      <vt:lpstr>Акція “Даруймо радість дітям”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Алея Героїв Соціалістичної праці</vt:lpstr>
      <vt:lpstr>Свято-Вознесенська церква с.Лукашівка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Чернігівська районна державна адміністрація</dc:title>
  <dc:creator>Дмитрий</dc:creator>
  <cp:lastModifiedBy>Ludmila</cp:lastModifiedBy>
  <cp:revision>265</cp:revision>
  <dcterms:created xsi:type="dcterms:W3CDTF">2013-09-18T11:20:19Z</dcterms:created>
  <dcterms:modified xsi:type="dcterms:W3CDTF">2014-02-04T06:59:09Z</dcterms:modified>
</cp:coreProperties>
</file>